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55"/>
  </p:notesMasterIdLst>
  <p:sldIdLst>
    <p:sldId id="435" r:id="rId2"/>
    <p:sldId id="444" r:id="rId3"/>
    <p:sldId id="488" r:id="rId4"/>
    <p:sldId id="490" r:id="rId5"/>
    <p:sldId id="528" r:id="rId6"/>
    <p:sldId id="491" r:id="rId7"/>
    <p:sldId id="529" r:id="rId8"/>
    <p:sldId id="492" r:id="rId9"/>
    <p:sldId id="532" r:id="rId10"/>
    <p:sldId id="530" r:id="rId11"/>
    <p:sldId id="535" r:id="rId12"/>
    <p:sldId id="534" r:id="rId13"/>
    <p:sldId id="536" r:id="rId14"/>
    <p:sldId id="537" r:id="rId15"/>
    <p:sldId id="538" r:id="rId16"/>
    <p:sldId id="539" r:id="rId17"/>
    <p:sldId id="540" r:id="rId18"/>
    <p:sldId id="541" r:id="rId19"/>
    <p:sldId id="542" r:id="rId20"/>
    <p:sldId id="493" r:id="rId21"/>
    <p:sldId id="533" r:id="rId22"/>
    <p:sldId id="531" r:id="rId23"/>
    <p:sldId id="545" r:id="rId24"/>
    <p:sldId id="546" r:id="rId25"/>
    <p:sldId id="547" r:id="rId26"/>
    <p:sldId id="548" r:id="rId27"/>
    <p:sldId id="544" r:id="rId28"/>
    <p:sldId id="543" r:id="rId29"/>
    <p:sldId id="549" r:id="rId30"/>
    <p:sldId id="550" r:id="rId31"/>
    <p:sldId id="551" r:id="rId32"/>
    <p:sldId id="552" r:id="rId33"/>
    <p:sldId id="553" r:id="rId34"/>
    <p:sldId id="554" r:id="rId35"/>
    <p:sldId id="509" r:id="rId36"/>
    <p:sldId id="510" r:id="rId37"/>
    <p:sldId id="555" r:id="rId38"/>
    <p:sldId id="556" r:id="rId39"/>
    <p:sldId id="557" r:id="rId40"/>
    <p:sldId id="558" r:id="rId41"/>
    <p:sldId id="513" r:id="rId42"/>
    <p:sldId id="514" r:id="rId43"/>
    <p:sldId id="561" r:id="rId44"/>
    <p:sldId id="562" r:id="rId45"/>
    <p:sldId id="563" r:id="rId46"/>
    <p:sldId id="565" r:id="rId47"/>
    <p:sldId id="566" r:id="rId48"/>
    <p:sldId id="564" r:id="rId49"/>
    <p:sldId id="516" r:id="rId50"/>
    <p:sldId id="517" r:id="rId51"/>
    <p:sldId id="518" r:id="rId52"/>
    <p:sldId id="560" r:id="rId53"/>
    <p:sldId id="453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254"/>
    <a:srgbClr val="CCFF99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>
      <p:cViewPr varScale="1">
        <p:scale>
          <a:sx n="83" d="100"/>
          <a:sy n="83" d="100"/>
        </p:scale>
        <p:origin x="-47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6058" y="1538790"/>
            <a:ext cx="526297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관계 데이터 연산</a:t>
            </a:r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관계 데이터 연산의 개념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관계 대수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관계 해석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64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연산자의 특성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피연산자가 두 개 필요함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두 개의 </a:t>
            </a:r>
            <a:r>
              <a:rPr lang="ko-KR" altLang="en-US" dirty="0" err="1"/>
              <a:t>릴레이션을</a:t>
            </a:r>
            <a:r>
              <a:rPr lang="ko-KR" altLang="en-US" dirty="0"/>
              <a:t> 대상으로 </a:t>
            </a:r>
            <a:r>
              <a:rPr lang="ko-KR" altLang="en-US"/>
              <a:t>연산을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차집합은</a:t>
            </a:r>
            <a:r>
              <a:rPr lang="ko-KR" altLang="en-US" dirty="0"/>
              <a:t> </a:t>
            </a:r>
            <a:r>
              <a:rPr lang="ko-KR" altLang="en-US" dirty="0" err="1"/>
              <a:t>피연산자인</a:t>
            </a:r>
            <a:r>
              <a:rPr lang="ko-KR" altLang="en-US" dirty="0"/>
              <a:t> 두 </a:t>
            </a:r>
            <a:r>
              <a:rPr lang="ko-KR" altLang="en-US" dirty="0" err="1"/>
              <a:t>릴레이션이</a:t>
            </a:r>
            <a:r>
              <a:rPr lang="ko-KR" altLang="en-US" dirty="0"/>
              <a:t> </a:t>
            </a:r>
            <a:r>
              <a:rPr lang="ko-KR" altLang="en-US" smtClean="0"/>
              <a:t>합병이 가능해야 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합병 가능</a:t>
            </a:r>
            <a:r>
              <a:rPr lang="en-US" altLang="ko-KR" smtClean="0"/>
              <a:t>(union-compatible) </a:t>
            </a:r>
            <a:r>
              <a:rPr lang="ko-KR" altLang="en-US" smtClean="0"/>
              <a:t>조건</a:t>
            </a:r>
            <a:endParaRPr lang="en-US" altLang="ko-KR" smtClean="0"/>
          </a:p>
          <a:p>
            <a:pPr lvl="3">
              <a:lnSpc>
                <a:spcPct val="150000"/>
              </a:lnSpc>
            </a:pPr>
            <a:r>
              <a:rPr lang="ko-KR" altLang="en-US" smtClean="0"/>
              <a:t>두 릴레이션의 차수가 같아야 함</a:t>
            </a:r>
            <a:endParaRPr lang="en-US" altLang="ko-KR" smtClean="0"/>
          </a:p>
          <a:p>
            <a:pPr lvl="3">
              <a:lnSpc>
                <a:spcPct val="150000"/>
              </a:lnSpc>
            </a:pPr>
            <a:r>
              <a:rPr lang="ko-KR" altLang="en-US" smtClean="0"/>
              <a:t>두 릴레이션에서 서로 대응되는 속성의 도메인이 같아야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020574"/>
            <a:ext cx="8058995" cy="254344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3909676"/>
            <a:ext cx="8058995" cy="24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합집합</a:t>
            </a:r>
            <a:r>
              <a:rPr lang="en-US" altLang="ko-KR" smtClean="0"/>
              <a:t>(union)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합병 가능한 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합집합 </a:t>
            </a:r>
            <a:r>
              <a:rPr lang="en-US" altLang="ko-KR" smtClean="0"/>
              <a:t>: R∪S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</a:t>
            </a:r>
            <a:r>
              <a:rPr lang="en-US" altLang="ko-KR" smtClean="0"/>
              <a:t> </a:t>
            </a:r>
            <a:r>
              <a:rPr lang="ko-KR" altLang="en-US" smtClean="0"/>
              <a:t>속하거나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속하는 모든 투플로 결과 릴레이션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차수와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카디널리티를 더한 것과 같거나 적어짐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R∪S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S∪R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(R∪S)∪T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R∪(S∪T)</a:t>
            </a:r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133745"/>
            <a:ext cx="6637187" cy="532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교집합</a:t>
            </a:r>
            <a:r>
              <a:rPr lang="en-US" altLang="ko-KR" smtClean="0"/>
              <a:t>(intersection)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합병 가능한 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교집합 </a:t>
            </a:r>
            <a:r>
              <a:rPr lang="en-US" altLang="ko-KR" smtClean="0"/>
              <a:t>: R∩S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과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속하는 모든 투플로 결과 릴레이션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차수와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어떤 카디널리티보다 크지 않음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R∩S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S∩R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(R∩S)∩T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R∩(S∩T)</a:t>
            </a:r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9" y="1295400"/>
            <a:ext cx="8124825" cy="5057775"/>
          </a:xfrm>
        </p:spPr>
      </p:pic>
    </p:spTree>
    <p:extLst>
      <p:ext uri="{BB962C8B-B14F-4D97-AF65-F5344CB8AC3E}">
        <p14:creationId xmlns:p14="http://schemas.microsoft.com/office/powerpoint/2010/main" val="16109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차집합</a:t>
            </a:r>
            <a:r>
              <a:rPr lang="en-US" altLang="ko-KR" smtClean="0"/>
              <a:t>(difference)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합병 가능한 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차집합 </a:t>
            </a:r>
            <a:r>
              <a:rPr lang="en-US" altLang="ko-KR" smtClean="0"/>
              <a:t>: R–S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에는 존재하고 릴레이션 </a:t>
            </a:r>
            <a:r>
              <a:rPr lang="en-US" altLang="ko-KR" smtClean="0"/>
              <a:t>S</a:t>
            </a:r>
            <a:r>
              <a:rPr lang="ko-KR" altLang="en-US" smtClean="0"/>
              <a:t>에는 존재하지 않는 투플로 결과 릴레이션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차수와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R–S</a:t>
            </a:r>
            <a:r>
              <a:rPr lang="ko-KR" altLang="en-US" smtClean="0"/>
              <a:t>의 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의 카디널리티와 같거나 적음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S–R</a:t>
            </a:r>
            <a:r>
              <a:rPr lang="ko-KR" altLang="en-US" smtClean="0"/>
              <a:t>의 카디널리티는 릴레이션 </a:t>
            </a:r>
            <a:r>
              <a:rPr lang="en-US" altLang="ko-KR" smtClean="0"/>
              <a:t>S</a:t>
            </a:r>
            <a:r>
              <a:rPr lang="ko-KR" altLang="en-US" smtClean="0"/>
              <a:t>의 카디널리티와 같거나 적음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</a:t>
            </a:r>
            <a:r>
              <a:rPr lang="en-US" altLang="ko-KR" smtClean="0"/>
              <a:t>, </a:t>
            </a:r>
            <a:r>
              <a:rPr lang="ko-KR" altLang="en-US" smtClean="0"/>
              <a:t>결합적 특징이 없음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1" y="1052513"/>
            <a:ext cx="7733481" cy="5543550"/>
          </a:xfrm>
        </p:spPr>
      </p:pic>
    </p:spTree>
    <p:extLst>
      <p:ext uri="{BB962C8B-B14F-4D97-AF65-F5344CB8AC3E}">
        <p14:creationId xmlns:p14="http://schemas.microsoft.com/office/powerpoint/2010/main" val="41681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카티션</a:t>
            </a:r>
            <a:r>
              <a:rPr lang="en-US" altLang="ko-KR" smtClean="0"/>
              <a:t> </a:t>
            </a:r>
            <a:r>
              <a:rPr lang="ko-KR" altLang="en-US" smtClean="0"/>
              <a:t>프로덕트</a:t>
            </a:r>
            <a:r>
              <a:rPr lang="en-US" altLang="ko-KR" smtClean="0"/>
              <a:t>(cartesian product)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카티션 프로덕트 </a:t>
            </a:r>
            <a:r>
              <a:rPr lang="en-US" altLang="ko-KR" smtClean="0"/>
              <a:t>: 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 속한 각 투플과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속한 각 투플을 모두 연결하여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만들어진 새로운 투플로 결과 릴레이션을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차수를 더한 것과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카디널리티를 곱한 것과 같음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S)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(S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T)</a:t>
            </a:r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18" y="1052513"/>
            <a:ext cx="5215127" cy="5543550"/>
          </a:xfrm>
        </p:spPr>
      </p:pic>
    </p:spTree>
    <p:extLst>
      <p:ext uri="{BB962C8B-B14F-4D97-AF65-F5344CB8AC3E}">
        <p14:creationId xmlns:p14="http://schemas.microsoft.com/office/powerpoint/2010/main" val="12564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데이터 연산의 개념과 종류를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집합 연산자와 순수 관계 연산자의 차이를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집합 연산자와 순수 관계 연산자를 이용해 질의를 표현하는 방법을 익힌다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관계 해석의 개념을 간단히 정리해본다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340628" y="953725"/>
            <a:ext cx="6073967" cy="4193739"/>
            <a:chOff x="395536" y="683340"/>
            <a:chExt cx="8352928" cy="593038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 t="5263"/>
            <a:stretch/>
          </p:blipFill>
          <p:spPr>
            <a:xfrm>
              <a:off x="395536" y="683340"/>
              <a:ext cx="8352928" cy="593038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660232" y="2407043"/>
              <a:ext cx="1512167" cy="3264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 smtClean="0"/>
                <a:t>카티션</a:t>
              </a:r>
              <a:r>
                <a:rPr lang="ko-KR" altLang="en-US" sz="900" b="1" dirty="0" smtClean="0"/>
                <a:t> </a:t>
              </a:r>
              <a:r>
                <a:rPr lang="ko-KR" altLang="en-US" sz="900" b="1" dirty="0" err="1" smtClean="0"/>
                <a:t>프로덕트</a:t>
              </a:r>
              <a:endParaRPr lang="ko-KR" altLang="en-US" sz="1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740352" y="2996952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𝝈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2996952"/>
                  <a:ext cx="432048" cy="4352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740352" y="3594502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𝝅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3594502"/>
                  <a:ext cx="432048" cy="4352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740352" y="4077072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⋈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4077072"/>
                  <a:ext cx="432048" cy="4352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740352" y="4653136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÷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4653136"/>
                  <a:ext cx="432048" cy="4352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419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/>
              <a:t>관계 </a:t>
            </a:r>
            <a:r>
              <a:rPr lang="ko-KR" altLang="en-US" smtClean="0"/>
              <a:t>연산자</a:t>
            </a:r>
            <a:r>
              <a:rPr lang="en-US" altLang="ko-KR" smtClean="0"/>
              <a:t>(relational operation)</a:t>
            </a:r>
            <a:endParaRPr lang="ko-KR" altLang="en-US" dirty="0"/>
          </a:p>
          <a:p>
            <a:pPr lvl="1"/>
            <a:r>
              <a:rPr lang="ko-KR" altLang="en-US" dirty="0" err="1"/>
              <a:t>릴레이션의</a:t>
            </a:r>
            <a:r>
              <a:rPr lang="ko-KR" altLang="en-US" dirty="0"/>
              <a:t> 구조와 특성을 </a:t>
            </a:r>
            <a:r>
              <a:rPr lang="ko-KR" altLang="en-US"/>
              <a:t>이용하는 </a:t>
            </a:r>
            <a:r>
              <a:rPr lang="ko-KR" altLang="en-US" smtClean="0"/>
              <a:t>연산자</a:t>
            </a:r>
            <a:endParaRPr lang="en-US" altLang="ko-KR" smtClean="0"/>
          </a:p>
          <a:p>
            <a:pPr lvl="1"/>
            <a:endParaRPr lang="en-US" altLang="ko-KR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348880"/>
            <a:ext cx="8780090" cy="350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순수 관계 연산자의 기능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2258870"/>
            <a:ext cx="8202420" cy="2347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순수 관계 연산자</a:t>
                </a:r>
                <a:r>
                  <a:rPr lang="en-US" altLang="ko-KR" dirty="0" smtClean="0"/>
                  <a:t> – </a:t>
                </a:r>
                <a:r>
                  <a:rPr lang="ko-KR" altLang="en-US" dirty="0" err="1" smtClean="0"/>
                  <a:t>셀렉트</a:t>
                </a:r>
                <a:r>
                  <a:rPr lang="en-US" altLang="ko-KR" dirty="0" smtClean="0"/>
                  <a:t>(select)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릴레이션에서</a:t>
                </a:r>
                <a:r>
                  <a:rPr lang="ko-KR" altLang="en-US" dirty="0" smtClean="0"/>
                  <a:t> 조건을 만족하는 </a:t>
                </a:r>
                <a:r>
                  <a:rPr lang="ko-KR" altLang="en-US" dirty="0" err="1" smtClean="0"/>
                  <a:t>투플만</a:t>
                </a:r>
                <a:r>
                  <a:rPr lang="ko-KR" altLang="en-US" dirty="0" smtClean="0"/>
                  <a:t> 선택하여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하나의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대상으로 연산을 수행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수학적 표현법 </a:t>
                </a:r>
                <a:r>
                  <a:rPr lang="en-US" altLang="ko-KR" dirty="0" smtClean="0"/>
                  <a:t>: </a:t>
                </a:r>
                <a:r>
                  <a:rPr lang="el-GR" altLang="ko-KR" dirty="0" smtClean="0"/>
                  <a:t>σ</a:t>
                </a:r>
                <a:r>
                  <a:rPr lang="ko-KR" altLang="en-US" baseline="-25000" dirty="0" err="1" smtClean="0"/>
                  <a:t>조건식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언어적 표현법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ko-KR" altLang="en-US" dirty="0" smtClean="0"/>
                  <a:t>  </a:t>
                </a:r>
                <a:r>
                  <a:rPr lang="en-US" altLang="ko-KR" dirty="0" smtClean="0"/>
                  <a:t>where </a:t>
                </a:r>
                <a:r>
                  <a:rPr lang="ko-KR" altLang="en-US" dirty="0" err="1" smtClean="0"/>
                  <a:t>조건식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조건식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 smtClean="0"/>
                  <a:t>비교식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프레디킷</a:t>
                </a:r>
                <a:r>
                  <a:rPr lang="en-US" altLang="ko-KR" dirty="0" smtClean="0"/>
                  <a:t>(predicate)</a:t>
                </a:r>
                <a:r>
                  <a:rPr lang="ko-KR" altLang="en-US" dirty="0" smtClean="0"/>
                  <a:t>이라고도 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속성과 상수의 비교나 속성들 간의 비교로 표현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비교 연산자</a:t>
                </a:r>
                <a:r>
                  <a:rPr lang="en-US" altLang="ko-KR" dirty="0" smtClean="0"/>
                  <a:t>(&gt;, ≥, &lt;, ≤, =, ≠)</a:t>
                </a:r>
                <a:r>
                  <a:rPr lang="ko-KR" altLang="en-US" dirty="0" smtClean="0"/>
                  <a:t>와 논리 연산자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∧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∨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¬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이용해 작성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33845"/>
            <a:ext cx="8713787" cy="303460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213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35429" r="1897" b="6835"/>
          <a:stretch/>
        </p:blipFill>
        <p:spPr>
          <a:xfrm>
            <a:off x="521551" y="2618909"/>
            <a:ext cx="8145905" cy="198022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88839"/>
            <a:ext cx="7155795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등급이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검색하시오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24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49864"/>
            <a:ext cx="7740859" cy="565681"/>
            <a:chOff x="521551" y="1673805"/>
            <a:chExt cx="7155795" cy="56568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등급이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이고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2000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이상인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검색하시오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t="40697" r="3623" b="-1"/>
          <a:stretch/>
        </p:blipFill>
        <p:spPr>
          <a:xfrm>
            <a:off x="521551" y="2714949"/>
            <a:ext cx="8235915" cy="1659156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76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4" y="1673805"/>
            <a:ext cx="7908011" cy="427362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357560" y="5977195"/>
            <a:ext cx="5489915" cy="512145"/>
          </a:xfrm>
          <a:prstGeom prst="wedgeRoundRectCallout">
            <a:avLst>
              <a:gd name="adj1" fmla="val -24980"/>
              <a:gd name="adj2" fmla="val -10027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릴레이션은</a:t>
            </a:r>
            <a:r>
              <a:rPr lang="ko-KR" altLang="en-US" sz="1600" dirty="0">
                <a:solidFill>
                  <a:schemeClr val="tx1"/>
                </a:solidFill>
              </a:rPr>
              <a:t> 연산 대상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600" dirty="0">
                <a:solidFill>
                  <a:schemeClr val="tx1"/>
                </a:solidFill>
              </a:rPr>
              <a:t> 수평적 부분 집합</a:t>
            </a:r>
          </a:p>
        </p:txBody>
      </p:sp>
    </p:spTree>
    <p:extLst>
      <p:ext uri="{BB962C8B-B14F-4D97-AF65-F5344CB8AC3E}">
        <p14:creationId xmlns:p14="http://schemas.microsoft.com/office/powerpoint/2010/main" val="12251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</a:t>
            </a:r>
            <a:r>
              <a:rPr lang="en-US" altLang="ko-KR" dirty="0"/>
              <a:t> – </a:t>
            </a:r>
            <a:r>
              <a:rPr lang="ko-KR" altLang="en-US" dirty="0" err="1"/>
              <a:t>셀렉트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교환적 특징이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74732" y="2393885"/>
            <a:ext cx="8010890" cy="1139188"/>
            <a:chOff x="866523" y="3789040"/>
            <a:chExt cx="7219512" cy="8002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23" y="3822047"/>
              <a:ext cx="7219512" cy="76729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76545" y="3989572"/>
            <a:ext cx="8010890" cy="1149618"/>
            <a:chOff x="866523" y="3789040"/>
            <a:chExt cx="7219512" cy="807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23" y="3814720"/>
              <a:ext cx="7219512" cy="78194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5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순수 관계 </a:t>
                </a:r>
                <a:r>
                  <a:rPr lang="ko-KR" altLang="en-US" dirty="0" smtClean="0"/>
                  <a:t>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프로젝트</a:t>
                </a:r>
                <a:r>
                  <a:rPr lang="en-US" altLang="ko-KR" dirty="0" smtClean="0"/>
                  <a:t>(project)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선택한 속성의 값으로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하나의 </a:t>
                </a:r>
                <a:r>
                  <a:rPr lang="ko-KR" altLang="en-US" dirty="0" err="1"/>
                  <a:t>릴레이션을</a:t>
                </a:r>
                <a:r>
                  <a:rPr lang="ko-KR" altLang="en-US" dirty="0"/>
                  <a:t> 대상으로 연산을 수행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수학적 표현법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baseline="-25000" dirty="0" smtClean="0"/>
                  <a:t>속성리스트</a:t>
                </a:r>
                <a:r>
                  <a:rPr lang="en-US" altLang="ko-KR" dirty="0" smtClean="0"/>
                  <a:t>(</a:t>
                </a:r>
                <a:r>
                  <a:rPr lang="ko-KR" altLang="en-US" dirty="0" err="1"/>
                  <a:t>릴레이션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 언어적 표현법</a:t>
                </a:r>
                <a:r>
                  <a:rPr lang="en-US" altLang="ko-KR" dirty="0"/>
                  <a:t> :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속성리스트</a:t>
                </a:r>
                <a:r>
                  <a:rPr lang="en-US" altLang="ko-KR" dirty="0" smtClean="0"/>
                  <a:t>]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78850"/>
            <a:ext cx="8713787" cy="29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관계 데이터 연산의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 </a:t>
            </a:r>
            <a:r>
              <a:rPr lang="en-US" altLang="ko-KR" dirty="0"/>
              <a:t>= </a:t>
            </a:r>
            <a:r>
              <a:rPr lang="ko-KR" altLang="en-US" dirty="0"/>
              <a:t>데이터 구조 </a:t>
            </a:r>
            <a:r>
              <a:rPr lang="en-US" altLang="ko-KR"/>
              <a:t>+ </a:t>
            </a:r>
            <a:r>
              <a:rPr lang="ko-KR" altLang="en-US" smtClean="0"/>
              <a:t>연산 </a:t>
            </a:r>
            <a:r>
              <a:rPr lang="en-US" altLang="ko-KR" smtClean="0"/>
              <a:t>+ </a:t>
            </a:r>
            <a:r>
              <a:rPr lang="ko-KR" altLang="en-US" smtClean="0"/>
              <a:t>제약조건</a:t>
            </a:r>
            <a:endParaRPr lang="ko-KR" altLang="en-US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763815"/>
            <a:ext cx="7343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005685"/>
            <a:ext cx="774085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고객이름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적립금을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t="27376"/>
          <a:stretch/>
        </p:blipFill>
        <p:spPr>
          <a:xfrm>
            <a:off x="521551" y="2635755"/>
            <a:ext cx="6558440" cy="32235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6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/>
              <a:t>프로젝트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72115"/>
            <a:ext cx="774085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등급을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29877"/>
          <a:stretch/>
        </p:blipFill>
        <p:spPr>
          <a:xfrm>
            <a:off x="866523" y="2737200"/>
            <a:ext cx="4424840" cy="2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60238"/>
            <a:ext cx="6840760" cy="5344137"/>
          </a:xfrm>
        </p:spPr>
      </p:pic>
      <p:sp>
        <p:nvSpPr>
          <p:cNvPr id="5" name="내용 개체 틀 7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순수 관계 연산자 </a:t>
            </a:r>
            <a:r>
              <a:rPr lang="en-US" altLang="ko-KR" smtClean="0"/>
              <a:t>– </a:t>
            </a:r>
            <a:r>
              <a:rPr lang="ko-KR" altLang="en-US" smtClean="0"/>
              <a:t>프로젝트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02170" y="4554124"/>
            <a:ext cx="2520280" cy="1350151"/>
          </a:xfrm>
          <a:prstGeom prst="wedgeRoundRectCallout">
            <a:avLst>
              <a:gd name="adj1" fmla="val -68861"/>
              <a:gd name="adj2" fmla="val 36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릴레이션은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연산 </a:t>
            </a:r>
            <a:r>
              <a:rPr lang="ko-KR" altLang="en-US" sz="1600" dirty="0">
                <a:solidFill>
                  <a:schemeClr val="tx1"/>
                </a:solidFill>
              </a:rPr>
              <a:t>대상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수직적 </a:t>
            </a:r>
            <a:r>
              <a:rPr lang="ko-KR" altLang="en-US" sz="1600" dirty="0">
                <a:solidFill>
                  <a:schemeClr val="tx1"/>
                </a:solidFill>
              </a:rPr>
              <a:t>부분 집합</a:t>
            </a:r>
          </a:p>
        </p:txBody>
      </p:sp>
    </p:spTree>
    <p:extLst>
      <p:ext uri="{BB962C8B-B14F-4D97-AF65-F5344CB8AC3E}">
        <p14:creationId xmlns:p14="http://schemas.microsoft.com/office/powerpoint/2010/main" val="31959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순수 관계 연산자 </a:t>
                </a:r>
                <a:r>
                  <a:rPr lang="en-US" altLang="ko-KR" dirty="0"/>
                  <a:t>– </a:t>
                </a:r>
                <a:r>
                  <a:rPr lang="ko-KR" altLang="en-US" dirty="0" smtClean="0"/>
                  <a:t>조</a:t>
                </a:r>
                <a:r>
                  <a:rPr lang="ko-KR" altLang="en-US" dirty="0"/>
                  <a:t>인</a:t>
                </a:r>
                <a:r>
                  <a:rPr lang="en-US" altLang="ko-KR" dirty="0" smtClean="0"/>
                  <a:t>(join)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조인 속성을 이용해 두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조합하여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조인 속성의 값이 같은 </a:t>
                </a:r>
                <a:r>
                  <a:rPr lang="ko-KR" altLang="en-US" dirty="0" err="1" smtClean="0"/>
                  <a:t>투플만</a:t>
                </a:r>
                <a:r>
                  <a:rPr lang="ko-KR" altLang="en-US" dirty="0" smtClean="0"/>
                  <a:t> 연결하여 생성된 </a:t>
                </a:r>
                <a:r>
                  <a:rPr lang="ko-KR" altLang="en-US" dirty="0" err="1" smtClean="0"/>
                  <a:t>투플을</a:t>
                </a:r>
                <a:r>
                  <a:rPr lang="ko-KR" altLang="en-US" dirty="0" smtClean="0"/>
                  <a:t> 결과 </a:t>
                </a:r>
                <a:r>
                  <a:rPr lang="ko-KR" altLang="en-US" dirty="0" err="1" smtClean="0"/>
                  <a:t>릴레이션에</a:t>
                </a:r>
                <a:r>
                  <a:rPr lang="ko-KR" altLang="en-US" dirty="0" smtClean="0"/>
                  <a:t> 포함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조인 </a:t>
                </a:r>
                <a:r>
                  <a:rPr lang="ko-KR" altLang="en-US" dirty="0"/>
                  <a:t>속성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</a:t>
                </a:r>
                <a:r>
                  <a:rPr lang="ko-KR" altLang="en-US" dirty="0" err="1"/>
                  <a:t>릴레이션이</a:t>
                </a:r>
                <a:r>
                  <a:rPr lang="ko-KR" altLang="en-US" dirty="0"/>
                  <a:t> 공통으로 가지고 있는 </a:t>
                </a:r>
                <a:r>
                  <a:rPr lang="ko-KR" altLang="en-US" dirty="0" smtClean="0"/>
                  <a:t>속성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자연 조인</a:t>
                </a:r>
                <a:r>
                  <a:rPr lang="en-US" altLang="ko-KR" dirty="0" smtClean="0"/>
                  <a:t>(natural join)</a:t>
                </a:r>
                <a:r>
                  <a:rPr lang="ko-KR" altLang="en-US" dirty="0" smtClean="0"/>
                  <a:t>이라고도 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 smtClean="0"/>
                  <a:t>N </a:t>
                </a:r>
                <a:r>
                  <a:rPr lang="ko-KR" altLang="en-US" dirty="0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5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690157"/>
            <a:ext cx="4386130" cy="497920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742130" y="3113965"/>
            <a:ext cx="2970330" cy="1350151"/>
          </a:xfrm>
          <a:prstGeom prst="wedgeRoundRectCallout">
            <a:avLst>
              <a:gd name="adj1" fmla="val -68861"/>
              <a:gd name="adj2" fmla="val 36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조인 속성</a:t>
            </a:r>
            <a:r>
              <a:rPr lang="en-US" altLang="ko-KR" sz="1600" dirty="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고객아이디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주문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주문고객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1" y="1538790"/>
            <a:ext cx="6074259" cy="522058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9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4" y="1125810"/>
            <a:ext cx="7437535" cy="55435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30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세타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(theta join,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-US" altLang="ko-KR" dirty="0" smtClean="0"/>
                  <a:t>-join)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자연 조인에 비해 더 일반화된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주어진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조인 조건을 만족하는 두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모든 </a:t>
                </a:r>
                <a:r>
                  <a:rPr lang="ko-KR" altLang="en-US" dirty="0" err="1" smtClean="0"/>
                  <a:t>투플을</a:t>
                </a:r>
                <a:r>
                  <a:rPr lang="ko-KR" altLang="en-US" dirty="0" smtClean="0"/>
                  <a:t> 연결하여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생성된 새로운 </a:t>
                </a:r>
                <a:r>
                  <a:rPr lang="ko-KR" altLang="en-US" dirty="0" err="1" smtClean="0"/>
                  <a:t>투플로</a:t>
                </a:r>
                <a:r>
                  <a:rPr lang="ko-KR" altLang="en-US" dirty="0" smtClean="0"/>
                  <a:t>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결과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차수는 두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차수를 더한 것과 같음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 smtClean="0"/>
                  <a:t>A</a:t>
                </a:r>
                <a14:m>
                  <m:oMath xmlns:m="http://schemas.openxmlformats.org/officeDocument/2006/math">
                    <m:r>
                      <a:rPr lang="ko-KR" altLang="en-US" i="1" baseline="-25000" dirty="0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ko-KR" baseline="-25000" dirty="0" smtClean="0"/>
                  <a:t>B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𝜽</m:t>
                    </m:r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비교 </a:t>
                </a:r>
                <a:r>
                  <a:rPr lang="ko-KR" altLang="en-US" dirty="0"/>
                  <a:t>연산자</a:t>
                </a:r>
                <a:r>
                  <a:rPr lang="en-US" altLang="ko-KR" dirty="0"/>
                  <a:t>(&gt;, ≥, &lt;, ≤, =, ≠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의미</a:t>
                </a:r>
                <a:endParaRPr lang="en-US" altLang="ko-KR" dirty="0" smtClean="0"/>
              </a:p>
              <a:p>
                <a:pPr lvl="8">
                  <a:lnSpc>
                    <a:spcPct val="150000"/>
                  </a:lnSpc>
                </a:pPr>
                <a:endParaRPr lang="en-US" altLang="ko-KR" sz="105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/>
                  <a:t>동일 조인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equi</a:t>
                </a:r>
                <a:r>
                  <a:rPr lang="en-US" altLang="ko-KR" dirty="0" smtClean="0"/>
                  <a:t>-join)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𝜽</m:t>
                    </m:r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연산자가 </a:t>
                </a:r>
                <a:r>
                  <a:rPr lang="en-US" altLang="ko-KR" dirty="0" smtClean="0"/>
                  <a:t>“=”</a:t>
                </a:r>
                <a:r>
                  <a:rPr lang="ko-KR" altLang="en-US" dirty="0" smtClean="0"/>
                  <a:t>인 </a:t>
                </a:r>
                <a:r>
                  <a:rPr lang="ko-KR" altLang="en-US" dirty="0" err="1" smtClean="0"/>
                  <a:t>세타</a:t>
                </a:r>
                <a:r>
                  <a:rPr lang="ko-KR" altLang="en-US" dirty="0" smtClean="0"/>
                  <a:t> 조인을 의미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3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1" y="1534271"/>
            <a:ext cx="8253644" cy="509008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86371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동일 조인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421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err="1" smtClean="0"/>
              <a:t>디비전</a:t>
            </a:r>
            <a:r>
              <a:rPr lang="en-US" altLang="ko-KR" dirty="0" smtClean="0"/>
              <a:t>(division)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표현법 </a:t>
            </a:r>
            <a:r>
              <a:rPr lang="en-US" altLang="ko-KR" dirty="0"/>
              <a:t>: </a:t>
            </a:r>
            <a:r>
              <a:rPr lang="ko-KR" altLang="en-US" dirty="0" err="1"/>
              <a:t>릴레이션</a:t>
            </a:r>
            <a:r>
              <a:rPr lang="en-US" altLang="ko-KR" dirty="0"/>
              <a:t>1 </a:t>
            </a:r>
            <a:r>
              <a:rPr lang="en-US" altLang="ko-KR" dirty="0" smtClean="0"/>
              <a:t>÷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모든 </a:t>
            </a:r>
            <a:r>
              <a:rPr lang="ko-KR" altLang="en-US" dirty="0" err="1" smtClean="0"/>
              <a:t>투플과</a:t>
            </a:r>
            <a:r>
              <a:rPr lang="ko-KR" altLang="en-US" dirty="0" smtClean="0"/>
              <a:t> 관련이 있는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투플로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모든 속성을 포함하고 있어야 연산이 가능함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66655" y="3929247"/>
            <a:ext cx="6210690" cy="1744235"/>
            <a:chOff x="795730" y="3744948"/>
            <a:chExt cx="7226589" cy="9324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730" y="3744948"/>
              <a:ext cx="7226587" cy="932473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관계 데이터 연산의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관계 </a:t>
            </a:r>
            <a:r>
              <a:rPr lang="ko-KR" altLang="en-US"/>
              <a:t>데이터 </a:t>
            </a:r>
            <a:r>
              <a:rPr lang="ko-KR" altLang="en-US" smtClean="0"/>
              <a:t>연산</a:t>
            </a:r>
            <a:r>
              <a:rPr lang="en-US" altLang="ko-KR" smtClean="0"/>
              <a:t>(relational data operation)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관계 데이터 모델의 연산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원하는 </a:t>
            </a:r>
            <a:r>
              <a:rPr lang="ko-KR" altLang="en-US" dirty="0"/>
              <a:t>데이터를 얻기 위해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/>
              <a:t>필요한 </a:t>
            </a:r>
            <a:r>
              <a:rPr lang="ko-KR" altLang="en-US" smtClean="0"/>
              <a:t>처리 요구를</a:t>
            </a:r>
            <a:r>
              <a:rPr lang="en-US" altLang="ko-KR" smtClean="0"/>
              <a:t> </a:t>
            </a:r>
            <a:r>
              <a:rPr lang="ko-KR" altLang="en-US" smtClean="0"/>
              <a:t>수행하는 것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관계 대수와 관계 해석이 있음 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기능과 표현력 측면에서 능력이 동등함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3687573"/>
            <a:ext cx="8713787" cy="2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51"/>
            <a:ext cx="8713787" cy="514660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디비</a:t>
            </a:r>
            <a:r>
              <a:rPr lang="ko-KR" altLang="en-US" dirty="0" err="1"/>
              <a:t>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30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538790"/>
            <a:ext cx="7894339" cy="521649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디비</a:t>
            </a:r>
            <a:r>
              <a:rPr lang="ko-KR" altLang="en-US" dirty="0" err="1"/>
              <a:t>전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01569" y="1538790"/>
            <a:ext cx="6975775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000" b="1"/>
              <a:t>주문내역 </a:t>
            </a:r>
            <a:r>
              <a:rPr lang="ko-KR" altLang="en-US" sz="1000" b="1" smtClean="0"/>
              <a:t>릴레이션                                                             제품</a:t>
            </a:r>
            <a:r>
              <a:rPr lang="en-US" altLang="ko-KR" sz="1000" b="1" smtClean="0"/>
              <a:t>1 </a:t>
            </a:r>
            <a:r>
              <a:rPr lang="ko-KR" altLang="en-US" sz="1000" b="1" smtClean="0"/>
              <a:t>릴레이션              제품</a:t>
            </a:r>
            <a:r>
              <a:rPr lang="en-US" altLang="ko-KR" sz="1000" b="1" smtClean="0"/>
              <a:t>2 </a:t>
            </a:r>
            <a:r>
              <a:rPr lang="ko-KR" altLang="en-US" sz="1000" b="1" smtClean="0"/>
              <a:t>릴레이션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1265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6" y="1673805"/>
            <a:ext cx="4181594" cy="49505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관계 대수를 이용한 질의 표현 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41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41165"/>
            <a:ext cx="774085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고객의 이름과 나이를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t="37010"/>
          <a:stretch/>
        </p:blipFill>
        <p:spPr>
          <a:xfrm>
            <a:off x="1234987" y="2796260"/>
            <a:ext cx="5097785" cy="22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38235" r="38602" b="7353"/>
          <a:stretch/>
        </p:blipFill>
        <p:spPr>
          <a:xfrm>
            <a:off x="971600" y="2798930"/>
            <a:ext cx="4680520" cy="1665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898830"/>
            <a:ext cx="8460939" cy="565681"/>
            <a:chOff x="521551" y="1673805"/>
            <a:chExt cx="7155795" cy="56568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원유선인 고객의 등급과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원유선 고객이 주문한 주문제품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수량을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7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관계 대수를 이용한 질의 표현 예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1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808820"/>
            <a:ext cx="846093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주문수량이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미만인 주문 내역을 삭제하시오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35000"/>
          <a:stretch/>
        </p:blipFill>
        <p:spPr>
          <a:xfrm>
            <a:off x="926595" y="2447020"/>
            <a:ext cx="6655600" cy="23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확장된 관계 대수 </a:t>
                </a:r>
                <a:r>
                  <a:rPr lang="ko-KR" altLang="en-US" dirty="0" smtClean="0"/>
                  <a:t>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세미 조인</a:t>
                </a:r>
                <a:r>
                  <a:rPr lang="en-US" altLang="ko-KR" dirty="0" smtClean="0"/>
                  <a:t>(semi-join)</a:t>
                </a:r>
                <a:endParaRPr lang="ko-KR" altLang="en-US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속성으로 프로젝트 연산을 수행한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이용하는 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표현법 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/>
                  <a:t>릴레이션</a:t>
                </a:r>
                <a:r>
                  <a:rPr lang="en-US" altLang="ko-KR" dirty="0" smtClean="0"/>
                  <a:t>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r>
                  <a:rPr lang="ko-KR" altLang="en-US" dirty="0"/>
                  <a:t>를</a:t>
                </a:r>
                <a:r>
                  <a:rPr lang="ko-KR" altLang="en-US" dirty="0" smtClean="0"/>
                  <a:t> 조인 속성으로 프로젝트 연산한 후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에 자연 조인하여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불필요한 속성을 미리 제거하여 </a:t>
                </a:r>
                <a:r>
                  <a:rPr lang="ko-KR" altLang="en-US" dirty="0" smtClean="0"/>
                  <a:t>조인 연산 비용을 줄이는 장점이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교환적 특징이 없음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S ≠ 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R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909" t="-880" r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0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확장된 관계 대수 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외부 조인</a:t>
                </a:r>
                <a:r>
                  <a:rPr lang="en-US" altLang="ko-KR" dirty="0" smtClean="0"/>
                  <a:t>(outer-join)</a:t>
                </a:r>
                <a:endParaRPr lang="ko-KR" altLang="en-US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자연 조인 연산에서 제외되는 </a:t>
                </a:r>
                <a:r>
                  <a:rPr lang="ko-KR" altLang="en-US" dirty="0"/>
                  <a:t>모든 </a:t>
                </a:r>
                <a:r>
                  <a:rPr lang="ko-KR" altLang="en-US" dirty="0" err="1"/>
                  <a:t>투플을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결과 </a:t>
                </a:r>
                <a:r>
                  <a:rPr lang="ko-KR" altLang="en-US" dirty="0" err="1" smtClean="0"/>
                  <a:t>릴레이션에</a:t>
                </a:r>
                <a:r>
                  <a:rPr lang="ko-KR" altLang="en-US" dirty="0" smtClean="0"/>
                  <a:t> 포함시키는 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30000" dirty="0" smtClean="0"/>
                  <a:t>+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909" t="-880" r="-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43219"/>
            <a:ext cx="8713787" cy="3562137"/>
          </a:xfrm>
        </p:spPr>
      </p:pic>
    </p:spTree>
    <p:extLst>
      <p:ext uri="{BB962C8B-B14F-4D97-AF65-F5344CB8AC3E}">
        <p14:creationId xmlns:p14="http://schemas.microsoft.com/office/powerpoint/2010/main" val="1125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5" y="1052513"/>
            <a:ext cx="7982712" cy="5543550"/>
          </a:xfrm>
        </p:spPr>
      </p:pic>
    </p:spTree>
    <p:extLst>
      <p:ext uri="{BB962C8B-B14F-4D97-AF65-F5344CB8AC3E}">
        <p14:creationId xmlns:p14="http://schemas.microsoft.com/office/powerpoint/2010/main" val="2787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관계 데이터 연산의 개념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관계 대수와 관계 해석의 역할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데이터</a:t>
            </a:r>
            <a:r>
              <a:rPr lang="en-US" altLang="ko-KR" smtClean="0"/>
              <a:t> </a:t>
            </a:r>
            <a:r>
              <a:rPr lang="ko-KR" altLang="en-US" smtClean="0"/>
              <a:t>언어의 유용성을 검증하는 기준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관계 대수나 관계 해석으로 기술할 수 있는 모든 질의를 기술할 수 있는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 언어를 관계적으로 완전</a:t>
            </a:r>
            <a:r>
              <a:rPr lang="en-US" altLang="ko-KR" smtClean="0"/>
              <a:t>(relationally complete)</a:t>
            </a:r>
            <a:r>
              <a:rPr lang="ko-KR" altLang="en-US" smtClean="0"/>
              <a:t>하다고 판단함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질의</a:t>
            </a:r>
            <a:r>
              <a:rPr lang="en-US" altLang="ko-KR" smtClean="0"/>
              <a:t>(query) : </a:t>
            </a:r>
            <a:r>
              <a:rPr lang="ko-KR" altLang="en-US" smtClean="0"/>
              <a:t>데이터에</a:t>
            </a:r>
            <a:r>
              <a:rPr lang="en-US" altLang="ko-KR" smtClean="0"/>
              <a:t> </a:t>
            </a:r>
            <a:r>
              <a:rPr lang="ko-KR" altLang="en-US" smtClean="0"/>
              <a:t>대한 처리 요구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8" y="1476230"/>
            <a:ext cx="8533767" cy="514812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33688" y="90872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세미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8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0" y="1403496"/>
            <a:ext cx="7015143" cy="5355873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33688" y="90872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</a:t>
            </a:r>
            <a:r>
              <a:rPr lang="ko-KR" altLang="en-US" dirty="0"/>
              <a:t>부</a:t>
            </a:r>
            <a:r>
              <a:rPr lang="ko-KR" altLang="en-US" dirty="0" smtClean="0"/>
              <a:t>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관계 해</a:t>
            </a:r>
            <a:r>
              <a:rPr lang="ko-KR" altLang="en-US" dirty="0"/>
              <a:t>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(relational calculus)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처리를 </a:t>
            </a:r>
            <a:r>
              <a:rPr lang="ko-KR" altLang="en-US" dirty="0"/>
              <a:t>원하는 데이터가 </a:t>
            </a:r>
            <a:r>
              <a:rPr lang="ko-KR" altLang="en-US" dirty="0" err="1"/>
              <a:t>무엇인지만</a:t>
            </a:r>
            <a:r>
              <a:rPr lang="ko-KR" altLang="en-US" dirty="0"/>
              <a:t> 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비절차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(nonprocedural language)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수학의 </a:t>
            </a:r>
            <a:r>
              <a:rPr lang="ko-KR" altLang="en-US" dirty="0" err="1"/>
              <a:t>프레디킷</a:t>
            </a:r>
            <a:r>
              <a:rPr lang="ko-KR" altLang="en-US" dirty="0"/>
              <a:t>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(predicate calculus)</a:t>
            </a:r>
            <a:r>
              <a:rPr lang="ko-KR" altLang="en-US" dirty="0" smtClean="0"/>
              <a:t>에 </a:t>
            </a:r>
            <a:r>
              <a:rPr lang="ko-KR" altLang="en-US" dirty="0"/>
              <a:t>기반을 </a:t>
            </a:r>
            <a:r>
              <a:rPr lang="ko-KR" altLang="en-US" dirty="0" smtClean="0"/>
              <a:t>두고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분류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투플</a:t>
            </a:r>
            <a:r>
              <a:rPr lang="ko-KR" altLang="en-US" dirty="0" smtClean="0"/>
              <a:t> </a:t>
            </a:r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(tuple relational calculus)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도메인 </a:t>
            </a:r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(domain relational calculus)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41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117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9163142" cy="5543705"/>
          </a:xfrm>
        </p:spPr>
        <p:txBody>
          <a:bodyPr/>
          <a:lstStyle/>
          <a:p>
            <a:r>
              <a:rPr lang="ko-KR" altLang="en-US"/>
              <a:t>관계 </a:t>
            </a:r>
            <a:r>
              <a:rPr lang="ko-KR" altLang="en-US" smtClean="0"/>
              <a:t>대수</a:t>
            </a:r>
            <a:r>
              <a:rPr lang="en-US" altLang="ko-KR" smtClean="0"/>
              <a:t>(relational algebra)</a:t>
            </a:r>
            <a:r>
              <a:rPr lang="ko-KR" altLang="en-US" smtClean="0"/>
              <a:t>의 개념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원하는 결과를 얻기 </a:t>
            </a:r>
            <a:r>
              <a:rPr lang="ko-KR" altLang="en-US"/>
              <a:t>위해 </a:t>
            </a:r>
            <a:r>
              <a:rPr lang="ko-KR" altLang="en-US" smtClean="0"/>
              <a:t>릴레이션의 처리 과정을 순서대로 기술하는 언어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절차</a:t>
            </a:r>
            <a:r>
              <a:rPr lang="en-US" altLang="ko-KR" smtClean="0"/>
              <a:t> </a:t>
            </a:r>
            <a:r>
              <a:rPr lang="ko-KR" altLang="en-US" smtClean="0"/>
              <a:t>언어</a:t>
            </a:r>
            <a:r>
              <a:rPr lang="en-US" altLang="ko-KR" smtClean="0"/>
              <a:t>(procedural language)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릴레이션을 </a:t>
            </a:r>
            <a:r>
              <a:rPr lang="ko-KR" altLang="en-US" dirty="0" smtClean="0"/>
              <a:t>처리하는 </a:t>
            </a:r>
            <a:r>
              <a:rPr lang="ko-KR" altLang="en-US"/>
              <a:t>연산자들의 </a:t>
            </a:r>
            <a:r>
              <a:rPr lang="ko-KR" altLang="en-US" smtClean="0"/>
              <a:t>모임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대표 연산자 </a:t>
            </a:r>
            <a:r>
              <a:rPr lang="en-US" altLang="ko-KR" smtClean="0"/>
              <a:t>8</a:t>
            </a:r>
            <a:r>
              <a:rPr lang="ko-KR" altLang="en-US" smtClean="0"/>
              <a:t>개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일반 집합 연산자와 순수 관계 연산자로 분류됨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폐쇄 특성</a:t>
            </a:r>
            <a:r>
              <a:rPr lang="en-US" altLang="ko-KR" smtClean="0"/>
              <a:t>(closure property)</a:t>
            </a:r>
            <a:r>
              <a:rPr lang="ko-KR" altLang="en-US" smtClean="0"/>
              <a:t>이 존재함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피연산자도 릴레이션이고 연산의 결과도 릴레이션임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6637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" y="1052513"/>
            <a:ext cx="7447638" cy="5543550"/>
          </a:xfrm>
        </p:spPr>
      </p:pic>
    </p:spTree>
    <p:extLst>
      <p:ext uri="{BB962C8B-B14F-4D97-AF65-F5344CB8AC3E}">
        <p14:creationId xmlns:p14="http://schemas.microsoft.com/office/powerpoint/2010/main" val="1316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</a:t>
            </a:r>
            <a:r>
              <a:rPr lang="en-US" altLang="ko-KR" smtClean="0"/>
              <a:t>(set operation)</a:t>
            </a:r>
            <a:endParaRPr lang="ko-KR" altLang="en-US" dirty="0"/>
          </a:p>
          <a:p>
            <a:pPr lvl="1"/>
            <a:r>
              <a:rPr lang="ko-KR" altLang="en-US" smtClean="0"/>
              <a:t>릴레이션이 </a:t>
            </a:r>
            <a:r>
              <a:rPr lang="ko-KR" altLang="en-US" dirty="0" err="1"/>
              <a:t>투플의</a:t>
            </a:r>
            <a:r>
              <a:rPr lang="ko-KR" altLang="en-US" dirty="0"/>
              <a:t> 집합이라는 개념을 </a:t>
            </a:r>
            <a:r>
              <a:rPr lang="ko-KR" altLang="en-US"/>
              <a:t>이용하는 </a:t>
            </a:r>
            <a:r>
              <a:rPr lang="ko-KR" altLang="en-US" smtClean="0"/>
              <a:t>연산자</a:t>
            </a:r>
            <a:endParaRPr lang="en-US" altLang="ko-KR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507" r="2518" b="1323"/>
          <a:stretch>
            <a:fillRect/>
          </a:stretch>
        </p:blipFill>
        <p:spPr bwMode="auto">
          <a:xfrm>
            <a:off x="161510" y="2573905"/>
            <a:ext cx="8845834" cy="310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일반 집합 연산자의 기능</a:t>
            </a:r>
          </a:p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2213865"/>
            <a:ext cx="8282023" cy="2623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2415</TotalTime>
  <Words>1260</Words>
  <Application>Microsoft Office PowerPoint</Application>
  <PresentationFormat>화면 슬라이드 쇼(4:3)</PresentationFormat>
  <Paragraphs>227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1_유닉스</vt:lpstr>
      <vt:lpstr>PowerPoint 프레젠테이션</vt:lpstr>
      <vt:lpstr>학습목표</vt:lpstr>
      <vt:lpstr>01 관계 데이터 연산의 개념</vt:lpstr>
      <vt:lpstr>01 관계 데이터 연산의 개념</vt:lpstr>
      <vt:lpstr>01 관계 데이터 연산의 개념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03 관계 해석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Sang-Soo Yeo</cp:lastModifiedBy>
  <cp:revision>240</cp:revision>
  <dcterms:created xsi:type="dcterms:W3CDTF">2012-07-23T02:34:37Z</dcterms:created>
  <dcterms:modified xsi:type="dcterms:W3CDTF">2014-09-01T23:59:55Z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